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57" r:id="rId13"/>
    <p:sldId id="258" r:id="rId14"/>
    <p:sldId id="261" r:id="rId15"/>
    <p:sldId id="262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9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8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0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5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4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5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4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657C0-576A-4B6D-BD8E-7E87E76E8B28}" type="datetimeFigureOut">
              <a:rPr lang="en-US" smtClean="0"/>
              <a:t>18-Nov-19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F222A-2D00-49FE-8228-2D3D02F7B6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540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რეკომენდაციები რედიზაინის თაობაზე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 smtClean="0"/>
              <a:t>36 დადგენილებით წამლის კომპონენტის ბენეფიტები განიზასღვროს ამჟამად ქრონიკული დაავადებების წამლების პროგრამით განსაზღვრული ბენეფიტების მიხედვით</a:t>
            </a:r>
          </a:p>
          <a:p>
            <a:r>
              <a:rPr lang="ka-GE" dirty="0" smtClean="0"/>
              <a:t>მედიკამენტების ნუსხა 36-ში შეიცვალოს ქრონიკულის ნუსხის შესაბამისად, გარდა იმ 0-5 წლამდე ასაკობრივი ჯგუფისა, რომლებისათვისაც 36 დადგენილება ითვალისწინებს ანტიბაქტერიულ პრეპარატებს 50 ლარიანი ლიმიტის ფარგლებში 50% თანაგადახდით. </a:t>
            </a:r>
          </a:p>
          <a:p>
            <a:r>
              <a:rPr lang="ka-GE" dirty="0" smtClean="0"/>
              <a:t>მნიშვნელოვანი იქნება გადავწყვიტოთ ლიმიტების ოდენობა ქრონიკულ მედიკამენტებზე (იხილეთ მომდევნო სლაიდები)</a:t>
            </a:r>
          </a:p>
          <a:p>
            <a:r>
              <a:rPr lang="ka-GE" dirty="0" smtClean="0"/>
              <a:t>ასევე რა მექანიზმს გამოვიყენებთ იმისთვის, რომ თავიდან ავიცილოთ ძვირად ღირებული ბრენდების უკონტროლო დანიშვნა და რაციონალური წამალთდანიშვნით შევაკავოთ პროგრამის ბიუჯეტი. (იხილეთ შემდეგი სლაიდი)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7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როგორ ავიცილოთ თავიდან ლიმიტის უკონტროლო და სწრაფი ხარჯვა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 smtClean="0"/>
              <a:t>ვარიანტი 1: პროგრამა ეტალონური ფასების ფარგლებში აანაზღაურებს საერთაშორისო დასახელების პრეპარატის ღირებულებას სრულად. ბრენდული დასახელების პრეპარატზე-ეტალონური ჭერის ფარგლებში ბენეფიციარს მოუწევს თანაგადახდა= ბრედის ფასს- გენერიკის ფასი</a:t>
            </a:r>
          </a:p>
          <a:p>
            <a:r>
              <a:rPr lang="ka-GE" dirty="0" smtClean="0"/>
              <a:t>ვარიანტი 2: </a:t>
            </a:r>
            <a:r>
              <a:rPr lang="ka-GE" dirty="0"/>
              <a:t>პროგრამა ეტალონური ფასების ფარგლებში </a:t>
            </a:r>
            <a:r>
              <a:rPr lang="ka-GE" dirty="0" smtClean="0"/>
              <a:t>აანაზღაურებს (1) </a:t>
            </a:r>
            <a:r>
              <a:rPr lang="ka-GE" dirty="0"/>
              <a:t>საერთაშორისო დასახელების პრეპარატის ღირებულებას </a:t>
            </a:r>
            <a:r>
              <a:rPr lang="ka-GE" dirty="0" smtClean="0"/>
              <a:t>სრულად; (2) </a:t>
            </a:r>
            <a:r>
              <a:rPr lang="ka-GE" dirty="0"/>
              <a:t>ბრენდული დასახელების </a:t>
            </a:r>
            <a:r>
              <a:rPr lang="ka-GE" dirty="0" smtClean="0"/>
              <a:t>პრეპარატის ღირებულებას სრულად თუ მისი ფასი გენერიული დასახელების მედიკამენტისას აღემატება არაუმეტეს 30%-ით. ამის ზემოთ ეტალონური </a:t>
            </a:r>
            <a:r>
              <a:rPr lang="ka-GE" dirty="0"/>
              <a:t>ჭერის ფარგლებში ბენეფიციარს მოუწევს თანაგადახდა</a:t>
            </a:r>
            <a:r>
              <a:rPr lang="ka-GE"/>
              <a:t>= </a:t>
            </a:r>
            <a:r>
              <a:rPr lang="ka-GE" smtClean="0"/>
              <a:t>ბრენდის </a:t>
            </a:r>
            <a:r>
              <a:rPr lang="ka-GE" dirty="0"/>
              <a:t>ფასს- </a:t>
            </a:r>
            <a:r>
              <a:rPr lang="ka-GE" dirty="0" smtClean="0"/>
              <a:t>(გენერიკის ფასი+გენერიკის ფასის 30%)</a:t>
            </a:r>
          </a:p>
          <a:p>
            <a:r>
              <a:rPr lang="ka-GE" dirty="0" smtClean="0"/>
              <a:t>სხვა გზები: გაიცემა მხოლოდ 1 თვის მედიკამენტი რეცეპტით-რეცეპტის ადეკვატურობა უნდა ვამოწმოთ</a:t>
            </a:r>
          </a:p>
          <a:p>
            <a:r>
              <a:rPr lang="ka-GE" dirty="0" smtClean="0"/>
              <a:t>ხარისხზე მოთხოვნები როგორც დღეს გვაქვს ისევე უნდა დავტოვოთ და მონიტორინგის მექანიზმები გავმართოთ. </a:t>
            </a:r>
            <a:endParaRPr lang="ka-GE" dirty="0"/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92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დანახარჯები:2019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პროგრამის დამტკიცებული ბიუჯეტი იყო 20 000 000 ლარი, დაზუსტებული ბიუჯეტია 15 000 000 ლარი (5 მილიონი რეფერალისთვის ჩამოეჭრა)</a:t>
            </a:r>
          </a:p>
          <a:p>
            <a:r>
              <a:rPr lang="ka-GE" dirty="0" smtClean="0"/>
              <a:t>საკასო ხარჯვა 9 თვის მდგომარეობით დაახლოებით 3 400 000 ლარია</a:t>
            </a:r>
          </a:p>
          <a:p>
            <a:r>
              <a:rPr lang="ka-GE" dirty="0" smtClean="0"/>
              <a:t>წესით, 10,5 მილიონის წამლები უნდა ეყიდა სააგენტოს, მაგრამ აქედან ტენდერი მხოლოდ მცირე ნაწილზე შედგა</a:t>
            </a:r>
          </a:p>
          <a:p>
            <a:r>
              <a:rPr lang="ka-GE" dirty="0" smtClean="0"/>
              <a:t>საბოლოოდ ხარჯვამ აღებული ვალდებულებების (უკვე გაფორმებული ხელშეკრულებები/წამლების მოწოდების პროცესში) </a:t>
            </a:r>
            <a:r>
              <a:rPr lang="ka-GE" smtClean="0"/>
              <a:t>გათვალისწინებით ჯამურად შეადგენა </a:t>
            </a:r>
            <a:r>
              <a:rPr lang="ka-GE" dirty="0" smtClean="0"/>
              <a:t>დაახლოებით    6 000 </a:t>
            </a:r>
            <a:r>
              <a:rPr lang="ka-GE" smtClean="0"/>
              <a:t>000 ლარი.</a:t>
            </a: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366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პროგრამის პროგნოზული ბიუჯეტი: 2020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a-GE" b="1" dirty="0" smtClean="0"/>
              <a:t>ლიმიტების დადგენა მედიკამენტების ჯგუფების მიხედვით ხდება შემდეგი მიდგომის საფუძველზე: </a:t>
            </a:r>
          </a:p>
          <a:p>
            <a:pPr marL="0" indent="0">
              <a:buNone/>
            </a:pPr>
            <a:r>
              <a:rPr lang="ka-GE" b="1" dirty="0" smtClean="0"/>
              <a:t>მაგალითად</a:t>
            </a:r>
          </a:p>
          <a:p>
            <a:r>
              <a:rPr lang="ka-GE" sz="2200" dirty="0" smtClean="0"/>
              <a:t>გულ-სისხლძარღვთა მედიკამენტების ფაქტიური დანახარჯი 9 თვის მანძილზე 94% შემთხვევებში (80771 ბენეფიციარი) არის 1-დან 100-მდე შუალედში და საშუალოდ შეადგენს 30 ლარს</a:t>
            </a:r>
          </a:p>
          <a:p>
            <a:r>
              <a:rPr lang="ka-GE" sz="2200" dirty="0" smtClean="0"/>
              <a:t>5% შემთხვევაში არის 100-200 ლარის ფარგლებში და საშუალოდ შეადგენს 130 ლარს. </a:t>
            </a:r>
          </a:p>
          <a:p>
            <a:r>
              <a:rPr lang="ka-GE" sz="2200" dirty="0" smtClean="0"/>
              <a:t>1% -ზე ნაკლები პაციენტების ხარჯავენ საშუალოდ 230 ლარს და ერთეული პაციენტები 350 ლარს </a:t>
            </a:r>
          </a:p>
          <a:p>
            <a:r>
              <a:rPr lang="ka-GE" sz="2200" dirty="0" smtClean="0"/>
              <a:t>ხარჯვის ამ სურათის საფუძლევზე 200 ლარიანი ლიმიტის დაწესების პირობებში სრულად მოხდება პაციენტების დიდი ნაწილის საჭიროების დაფარვა.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986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ლიმიტების დადგენა და სხვა დაშვებები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ბენეფიციარების 80%-ის ხარჯვის გათვალისწინებით პროგრამის </a:t>
            </a:r>
            <a:r>
              <a:rPr lang="ka-GE" dirty="0"/>
              <a:t>ფარგლებში მიზანშეწონილი ლიმიტები მედიკამენტების სხვა ჯგუფებისთვის შეადგენს: </a:t>
            </a:r>
            <a:endParaRPr lang="ka-GE" dirty="0" smtClean="0"/>
          </a:p>
          <a:p>
            <a:pPr lvl="1" fontAlgn="b"/>
            <a:r>
              <a:rPr lang="ka-GE" sz="2800" dirty="0"/>
              <a:t>გულ-სისხლძარღვთა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200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/>
              <a:t>ფილტვის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300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დიაბეტი </a:t>
            </a:r>
            <a:r>
              <a:rPr lang="en-US" sz="2800" dirty="0" smtClean="0"/>
              <a:t>40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/>
              <a:t>ფარისებრი ჯირკვლის </a:t>
            </a:r>
            <a:r>
              <a:rPr lang="ka-GE" sz="2800" dirty="0" smtClean="0"/>
              <a:t>დაავადებები </a:t>
            </a:r>
            <a:r>
              <a:rPr lang="en-US" sz="2800" dirty="0" smtClean="0"/>
              <a:t>20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პარკინსონი </a:t>
            </a:r>
            <a:r>
              <a:rPr lang="en-US" sz="2800" dirty="0" smtClean="0"/>
              <a:t>400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pPr lvl="1" fontAlgn="b"/>
            <a:r>
              <a:rPr lang="ka-GE" sz="2800" dirty="0" smtClean="0"/>
              <a:t>ეპილეფსია </a:t>
            </a:r>
            <a:r>
              <a:rPr lang="en-US" sz="2800" dirty="0" smtClean="0"/>
              <a:t>300 </a:t>
            </a:r>
            <a:r>
              <a:rPr lang="ka-GE" sz="2800" dirty="0" smtClean="0"/>
              <a:t>ლარი</a:t>
            </a:r>
            <a:endParaRPr lang="en-US" sz="2800" dirty="0"/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99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დაშვებები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თუ წინამდებარე სლაიდზე მითითებული ლიმიტების ფარგლებში გავაკეთებთ დაშვებას, რომ ბენეფიციარები გასაშუალოებულად აითვისებენ ლიმიტის 60%-ს, ამასთან წამლის ხარჯი დარჩება ის რაც ცენტრალიზებული ტენდერის პირობებში იყო და ბენეფიციარების რაოდენობა არ გაიზრდება პროგრამისთვის საჭირო თანხა შეადგენს </a:t>
            </a:r>
          </a:p>
          <a:p>
            <a:pPr algn="ctr">
              <a:lnSpc>
                <a:spcPct val="100000"/>
              </a:lnSpc>
            </a:pPr>
            <a:r>
              <a:rPr lang="en-US" b="1" u="sng" dirty="0"/>
              <a:t>13,618,224 </a:t>
            </a:r>
            <a:r>
              <a:rPr lang="ka-GE" b="1" u="sng" dirty="0"/>
              <a:t> ლარს</a:t>
            </a:r>
          </a:p>
          <a:p>
            <a:r>
              <a:rPr lang="ka-GE" dirty="0" smtClean="0"/>
              <a:t>თუ დავუშვებთ, რომ ბენეფიციარების რაოდენობა 60%-ით გაიზრდება (რაც პროგნოზულ მაჩვენებელს უახლოვდება ეპიდემიოლოგიური საჭიროების მიხედვით)-პროგრამისთვის საჭირო ბიუჯეტი შეადგენს  </a:t>
            </a:r>
            <a:r>
              <a:rPr lang="ka-GE" b="1" u="sng" dirty="0" smtClean="0"/>
              <a:t>21,789,158 ლარს</a:t>
            </a:r>
          </a:p>
        </p:txBody>
      </p:sp>
    </p:spTree>
    <p:extLst>
      <p:ext uri="{BB962C8B-B14F-4D97-AF65-F5344CB8AC3E}">
        <p14:creationId xmlns:p14="http://schemas.microsoft.com/office/powerpoint/2010/main" val="2961475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პროგნოზული ბიუჯეტი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778523"/>
              </p:ext>
            </p:extLst>
          </p:nvPr>
        </p:nvGraphicFramePr>
        <p:xfrm>
          <a:off x="838199" y="1690685"/>
          <a:ext cx="10121900" cy="416401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485906">
                  <a:extLst>
                    <a:ext uri="{9D8B030D-6E8A-4147-A177-3AD203B41FA5}">
                      <a16:colId xmlns:a16="http://schemas.microsoft.com/office/drawing/2014/main" val="383216329"/>
                    </a:ext>
                  </a:extLst>
                </a:gridCol>
                <a:gridCol w="1386562">
                  <a:extLst>
                    <a:ext uri="{9D8B030D-6E8A-4147-A177-3AD203B41FA5}">
                      <a16:colId xmlns:a16="http://schemas.microsoft.com/office/drawing/2014/main" val="28251398"/>
                    </a:ext>
                  </a:extLst>
                </a:gridCol>
                <a:gridCol w="726294">
                  <a:extLst>
                    <a:ext uri="{9D8B030D-6E8A-4147-A177-3AD203B41FA5}">
                      <a16:colId xmlns:a16="http://schemas.microsoft.com/office/drawing/2014/main" val="1140152505"/>
                    </a:ext>
                  </a:extLst>
                </a:gridCol>
                <a:gridCol w="647062">
                  <a:extLst>
                    <a:ext uri="{9D8B030D-6E8A-4147-A177-3AD203B41FA5}">
                      <a16:colId xmlns:a16="http://schemas.microsoft.com/office/drawing/2014/main" val="224727784"/>
                    </a:ext>
                  </a:extLst>
                </a:gridCol>
                <a:gridCol w="805527">
                  <a:extLst>
                    <a:ext uri="{9D8B030D-6E8A-4147-A177-3AD203B41FA5}">
                      <a16:colId xmlns:a16="http://schemas.microsoft.com/office/drawing/2014/main" val="2145469686"/>
                    </a:ext>
                  </a:extLst>
                </a:gridCol>
                <a:gridCol w="1059729">
                  <a:extLst>
                    <a:ext uri="{9D8B030D-6E8A-4147-A177-3AD203B41FA5}">
                      <a16:colId xmlns:a16="http://schemas.microsoft.com/office/drawing/2014/main" val="547412552"/>
                    </a:ext>
                  </a:extLst>
                </a:gridCol>
                <a:gridCol w="1129407">
                  <a:extLst>
                    <a:ext uri="{9D8B030D-6E8A-4147-A177-3AD203B41FA5}">
                      <a16:colId xmlns:a16="http://schemas.microsoft.com/office/drawing/2014/main" val="2009449552"/>
                    </a:ext>
                  </a:extLst>
                </a:gridCol>
                <a:gridCol w="772164">
                  <a:extLst>
                    <a:ext uri="{9D8B030D-6E8A-4147-A177-3AD203B41FA5}">
                      <a16:colId xmlns:a16="http://schemas.microsoft.com/office/drawing/2014/main" val="2501664670"/>
                    </a:ext>
                  </a:extLst>
                </a:gridCol>
                <a:gridCol w="1109249">
                  <a:extLst>
                    <a:ext uri="{9D8B030D-6E8A-4147-A177-3AD203B41FA5}">
                      <a16:colId xmlns:a16="http://schemas.microsoft.com/office/drawing/2014/main" val="2402086859"/>
                    </a:ext>
                  </a:extLst>
                </a:gridCol>
              </a:tblGrid>
              <a:tr h="144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ბენეფიციართა რაოდენობა (არსებული)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 dirty="0">
                          <a:effectLst/>
                        </a:rPr>
                        <a:t>სავარაუდო </a:t>
                      </a:r>
                      <a:r>
                        <a:rPr lang="ka-GE" sz="1050" u="none" strike="noStrike" dirty="0" smtClean="0">
                          <a:effectLst/>
                        </a:rPr>
                        <a:t>ლიმიტი </a:t>
                      </a:r>
                      <a:r>
                        <a:rPr lang="ka-GE" sz="1050" u="none" strike="noStrike" dirty="0">
                          <a:effectLst/>
                        </a:rPr>
                        <a:t>არსებული ხარჯვით (ბენეფიციართა 80%-ის ხარჯვის მიხედვით</a:t>
                      </a:r>
                      <a:r>
                        <a:rPr lang="ka-GE" sz="1050" u="none" strike="noStrike" dirty="0" smtClean="0">
                          <a:effectLst/>
                        </a:rPr>
                        <a:t>) (</a:t>
                      </a:r>
                      <a:r>
                        <a:rPr lang="ka-GE" sz="1050" u="none" strike="noStrike" dirty="0">
                          <a:effectLst/>
                        </a:rPr>
                        <a:t>ლარი)</a:t>
                      </a:r>
                      <a:endParaRPr lang="ka-G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ლიმიტის 60%-იანი ათვისება?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60%-იანი ათვისების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ბენეფიციართა რაოდენობა პროგნოზული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>
                          <a:effectLst/>
                        </a:rPr>
                        <a:t>ხარჯვა ლიმიტის მიხედვით (ლარი)</a:t>
                      </a:r>
                      <a:endParaRPr lang="ka-G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050" u="none" strike="noStrike" dirty="0">
                          <a:effectLst/>
                        </a:rPr>
                        <a:t>ხარჯვა ლიმიტის 60%-იანი ათვისების მიხედვით (ლარი)</a:t>
                      </a:r>
                      <a:endParaRPr lang="ka-G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5086455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გულ-სისხლძარღვთა დაავადებები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            84,868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200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16,973,600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10,184,160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135,789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27,157,760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16,294,656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3230943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ფილტვის დაავადებები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7,768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300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2,330,400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1,398,240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12,429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3,728,640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2,237,184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3209562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დიაბეტი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30,308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24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1,212,320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727,392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48,493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1,939,712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1,163,827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304984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ფარისებრი ჯირკვლის დაავადებები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6,661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12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133,220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 79,932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10,658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213,152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127,891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8839681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პარკინსონი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2,460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240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984,000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590,400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3,936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1,574,400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  944,640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059486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ეპილეფსია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                   3,545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 300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180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1,063,500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638,100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  5,672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1,701,600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      1,020,960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9355585"/>
                  </a:ext>
                </a:extLst>
              </a:tr>
              <a:tr h="387758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სულ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22,697,040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13,618,224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      36,315,264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     21,789,158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7401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85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ცვლილებები პროგრამის დიზაინში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400" b="1" dirty="0" smtClean="0"/>
              <a:t>ცენტრალიზებული შესყიდვის ნაცვლად პროგრამული უზრუნველყოფა არამატერიალიზებული ვაუჩერით </a:t>
            </a:r>
            <a:r>
              <a:rPr lang="ka-GE" sz="2400" dirty="0" smtClean="0"/>
              <a:t>(მტკიცდება მედიკამენტების ნუსხა, ეტალონური ფასები, ფიქსირება ფასები გონივრულ პერიოდზე, წესდება ლიმიტი ნოზოლოგიების ჯგუფების მიხედვით, პაციენტი იღებს წამალს პროგრამაში მონაწილე აფთიაქში, სოციალური მომსახურების სააგენტო უზრუნველყოფს ფაქტიური ხარჯის ანაზღაურებას პროგრამაში განსაზღვრული წესით)</a:t>
            </a:r>
          </a:p>
          <a:p>
            <a:r>
              <a:rPr lang="ka-GE" sz="2400" dirty="0" smtClean="0"/>
              <a:t>გასათვალისწინებელია, რომ 36 დადგენილება უკვე ითვალისწინებს ამ ტიპის მექანიზმის მოქმედებას სამკურნალო საშუალებების ხარჯების ანაზღაურების ნაწილში მიზნობრივი ჯგუფებისთვის გარკვეული თანაგადახდით. </a:t>
            </a:r>
          </a:p>
          <a:p>
            <a:r>
              <a:rPr lang="ka-GE" sz="2400" dirty="0" smtClean="0"/>
              <a:t>ცალკე „ქრონიკული დაავადებების მართვის მედიკამენტებით უზრუნველყოფის პროგრამის“, როგორც დამოუკიდებელი პროგრამის მოქმედების პირობებში არის ზედდება/გაორება და გარკვეული შეუსაბამობებიც 36 დადგენილებით განსაზღვრულ სარგებელსა და ქრონიკული მედიკამენტების პროგრამას შორის.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48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ცვლილებები პროგრამის დიზაინში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ვარიანტი 1: ქრონიკული მედიკამენტებით უზრუნველყოფის პროგრამის ვერტიკალური სახით შენარჩუნება: </a:t>
            </a:r>
          </a:p>
          <a:p>
            <a:pPr lvl="1"/>
            <a:r>
              <a:rPr lang="ka-GE" dirty="0" smtClean="0"/>
              <a:t>რისკი: გადაფარვა 36 დადგენილებასთან-გაორება და შეუსაბამობა ბენეფიტების დადგენაში </a:t>
            </a:r>
          </a:p>
          <a:p>
            <a:r>
              <a:rPr lang="ka-GE" dirty="0" smtClean="0"/>
              <a:t>ვარიანტი 2: 36 დადგენილების წამლების კომპონენტის გადახედვა, სიის სინქრონიზაცია „35 მედიკამენტის“ ნუსხასთან-ქრონიკული წამლების პროგრამის ინტეგრაცია საყოველთაოში-მედიკამენტებით უზრუნველყოფს ქვეკომპონენტის სახით</a:t>
            </a:r>
          </a:p>
          <a:p>
            <a:pPr lvl="1"/>
            <a:r>
              <a:rPr lang="ka-GE" dirty="0" smtClean="0"/>
              <a:t>დადებითი: ინტეგრირებული მოდელი, ერთიანი სარგებლის პაკეტი, გამოიკვეთება სხვა ჯგუფების მაგ. ბავშვებისთვის განკუთვნილი ბენეფიტებიც, აღიქმება, როგორც წამლის პროგრამის გაფართოვება-დღეს ამ ბენეფიტებს პრაქტიკულად არავინ იყენებს, რადგან არ იციან რომ ეკუთვნით იშვიათი გამონაკლისის გარდა. </a:t>
            </a:r>
          </a:p>
        </p:txBody>
      </p:sp>
    </p:spTree>
    <p:extLst>
      <p:ext uri="{BB962C8B-B14F-4D97-AF65-F5344CB8AC3E}">
        <p14:creationId xmlns:p14="http://schemas.microsoft.com/office/powerpoint/2010/main" val="98999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074" y="431074"/>
            <a:ext cx="10515600" cy="55421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smtClean="0"/>
              <a:t>36 დადგენილებით და ქრონიკული დაავ. წამლების პროგრამის ბენეფიტების შედარება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346003"/>
              </p:ext>
            </p:extLst>
          </p:nvPr>
        </p:nvGraphicFramePr>
        <p:xfrm>
          <a:off x="1203960" y="1128985"/>
          <a:ext cx="9731827" cy="5615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3003">
                  <a:extLst>
                    <a:ext uri="{9D8B030D-6E8A-4147-A177-3AD203B41FA5}">
                      <a16:colId xmlns:a16="http://schemas.microsoft.com/office/drawing/2014/main" val="3382006824"/>
                    </a:ext>
                  </a:extLst>
                </a:gridCol>
                <a:gridCol w="2995404">
                  <a:extLst>
                    <a:ext uri="{9D8B030D-6E8A-4147-A177-3AD203B41FA5}">
                      <a16:colId xmlns:a16="http://schemas.microsoft.com/office/drawing/2014/main" val="1625329185"/>
                    </a:ext>
                  </a:extLst>
                </a:gridCol>
                <a:gridCol w="4093420">
                  <a:extLst>
                    <a:ext uri="{9D8B030D-6E8A-4147-A177-3AD203B41FA5}">
                      <a16:colId xmlns:a16="http://schemas.microsoft.com/office/drawing/2014/main" val="3220537923"/>
                    </a:ext>
                  </a:extLst>
                </a:gridCol>
              </a:tblGrid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მოსარგებლე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36 დადგენილება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ქრონიკული მედიკამენტების პროგრამა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36201566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ასაკით პენსიონერი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100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416743450"/>
                  </a:ext>
                </a:extLst>
              </a:tr>
              <a:tr h="1267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  <a:latin typeface="+mj-lt"/>
                        </a:rPr>
                        <a:t>სოცდაუცველი</a:t>
                      </a:r>
                      <a:r>
                        <a:rPr lang="x-none" sz="1400">
                          <a:effectLst/>
                          <a:latin typeface="+mj-lt"/>
                        </a:rPr>
                        <a:t>  60 წლის და ზემოთ ასაკის ქალებისა და 65 წლის და ზემოთ ასაკის მამაკაცებისათვის (საპენსიო ასაკის მოსახლეობა) </a:t>
                      </a:r>
                      <a:endParaRPr lang="en-US" sz="1400"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წლიური ლიმიტი განისაზღვროს 200 ლარით, 50 პროცენტის თანაგადახდით.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88060727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შშმპ და შშმ ბავშვებისათვის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100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542757494"/>
                  </a:ext>
                </a:extLst>
              </a:tr>
              <a:tr h="28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0-5 წლის ასაკის ბავშვები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წლიური ლიმიტი 50 ლარი;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არ არის მოცული 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4174742754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მიზნობრივი პაკეტის მოსარგებლეებისთვის (მ.შ. სოციალურად დაუცველი &lt;70000 ზე)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  <a:latin typeface="+mj-lt"/>
                        </a:rPr>
                        <a:t>წლიური ლიმიტის 50 ლარის ფარგლებში, 50 პროცენტის თანაგადახდით,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 თუ სარეიტინგო ქულა &lt;100000-ზე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3904052883"/>
                  </a:ext>
                </a:extLst>
              </a:tr>
              <a:tr h="422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ვეტერანი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ნუსხის ფარგლებში წლიური ლიმიტი 50 ლარი თანაგადახდა 50%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ულიმიტო ნუსხის ფარგლებში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622344888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ეპილიფსიით დაავადებული პირი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50% თანაგადახდა, თუ არ მიეკუთვნება საპენსიო ასაკის, სოც. დაუცველ და სხვა ჯგუფის „1 ლარის“ კატეგორიაში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912610920"/>
                  </a:ext>
                </a:extLst>
              </a:tr>
              <a:tr h="56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პარკინსონით დაავადებული პირი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latin typeface="+mj-lt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  <a:latin typeface="+mj-lt"/>
                        </a:rPr>
                        <a:t>50% თანაგადახდა, თუ არ მიეკუთვნება საპენსიო ასაკის, სოც. დაუცველ და სხვა ჯგუფის „1 ლარის“ კატეგორიაში</a:t>
                      </a:r>
                      <a:endParaRPr lang="en-US" sz="14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766053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79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36 დადგენილებით და ქრონიკული მედიკამენტების პროგრამით განსაზღვრული ნუსხების შედარება-გულსისხლძარღვთა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695168"/>
              </p:ext>
            </p:extLst>
          </p:nvPr>
        </p:nvGraphicFramePr>
        <p:xfrm>
          <a:off x="1084217" y="1825623"/>
          <a:ext cx="10269584" cy="4942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453">
                  <a:extLst>
                    <a:ext uri="{9D8B030D-6E8A-4147-A177-3AD203B41FA5}">
                      <a16:colId xmlns:a16="http://schemas.microsoft.com/office/drawing/2014/main" val="3916351893"/>
                    </a:ext>
                  </a:extLst>
                </a:gridCol>
                <a:gridCol w="6532539">
                  <a:extLst>
                    <a:ext uri="{9D8B030D-6E8A-4147-A177-3AD203B41FA5}">
                      <a16:colId xmlns:a16="http://schemas.microsoft.com/office/drawing/2014/main" val="4055070894"/>
                    </a:ext>
                  </a:extLst>
                </a:gridCol>
                <a:gridCol w="1416494">
                  <a:extLst>
                    <a:ext uri="{9D8B030D-6E8A-4147-A177-3AD203B41FA5}">
                      <a16:colId xmlns:a16="http://schemas.microsoft.com/office/drawing/2014/main" val="4100967640"/>
                    </a:ext>
                  </a:extLst>
                </a:gridCol>
                <a:gridCol w="1933098">
                  <a:extLst>
                    <a:ext uri="{9D8B030D-6E8A-4147-A177-3AD203B41FA5}">
                      <a16:colId xmlns:a16="http://schemas.microsoft.com/office/drawing/2014/main" val="1948829685"/>
                    </a:ext>
                  </a:extLst>
                </a:gridCol>
              </a:tblGrid>
              <a:tr h="139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>
                          <a:effectLst/>
                        </a:rPr>
                        <a:t>საყოველთაო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000" u="none" strike="noStrike">
                          <a:effectLst/>
                        </a:rPr>
                        <a:t>ქრონიკული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657131735"/>
                  </a:ext>
                </a:extLst>
              </a:tr>
              <a:tr h="1396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I. </a:t>
                      </a:r>
                      <a:r>
                        <a:rPr lang="ka-GE" sz="1000" u="none" strike="noStrike">
                          <a:effectLst/>
                        </a:rPr>
                        <a:t>გულსისხლძარღვთა დაავადებების სამკურნალო საშუალებები</a:t>
                      </a:r>
                      <a:endParaRPr lang="ka-GE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85050283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მეტოპროლოლი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836719085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ბისეპროლოლი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79919068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ამლოდიპინი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004538928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ენალაპრილი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61030433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ჰიდროქლოროთიაზიდი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17881218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ფუროსემიდი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25128353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სპირონოლაქტონი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31538285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კლოპიდოგრელი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964749084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ამიოდარონი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161175318"/>
                  </a:ext>
                </a:extLst>
              </a:tr>
              <a:tr h="1606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ვარფარინი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2717070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დიგოქსინი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19239183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აცეტილსალიცილის მჟავა (+მაგნიუმის ჰიდროქსიდი)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478667454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ატენოლოლი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7742410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პროპრანოლოლი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248023647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კარვედილოლი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6703486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ნიფედიპინი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07691375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ვერაპამილი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76843661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კაპტოპრილი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51539716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რამიპრილი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77259188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პერინდოპრილი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2527488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იზოსორბიდ დინიტრატი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812366326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ნიტროგლიცერინი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98148586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კალიუმის ასპარტატი+მაგნიუმის ასპარტატი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332334760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ნებივოლოლი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39922339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იზოსორბიდის მონონიტრატი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180716502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ლოსარტანი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269319540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ლოსარტან/ჰიდროქლორთიაზიდი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1063318513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პერინდოპრილ /ამლოდიპინი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4031198601"/>
                  </a:ext>
                </a:extLst>
              </a:tr>
              <a:tr h="1396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>
                          <a:effectLst/>
                        </a:rPr>
                        <a:t>ატორვასტატინი</a:t>
                      </a:r>
                      <a:endParaRPr lang="ka-GE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V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6984" marR="6984" marT="6984" marB="0" anchor="b"/>
                </a:tc>
                <a:extLst>
                  <a:ext uri="{0D108BD9-81ED-4DB2-BD59-A6C34878D82A}">
                    <a16:rowId xmlns:a16="http://schemas.microsoft.com/office/drawing/2014/main" val="2001405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60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/>
              <a:t>36 დადგენილებით და ქრონიკული მედიკამენტების პროგრამით განსაზღვრული ნუსხების </a:t>
            </a:r>
            <a:r>
              <a:rPr lang="ka-GE" sz="2800" dirty="0" smtClean="0"/>
              <a:t>შედარება-ფილტვის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92285"/>
              </p:ext>
            </p:extLst>
          </p:nvPr>
        </p:nvGraphicFramePr>
        <p:xfrm>
          <a:off x="1005839" y="1907176"/>
          <a:ext cx="9001760" cy="35732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620">
                  <a:extLst>
                    <a:ext uri="{9D8B030D-6E8A-4147-A177-3AD203B41FA5}">
                      <a16:colId xmlns:a16="http://schemas.microsoft.com/office/drawing/2014/main" val="1213191470"/>
                    </a:ext>
                  </a:extLst>
                </a:gridCol>
                <a:gridCol w="5726069">
                  <a:extLst>
                    <a:ext uri="{9D8B030D-6E8A-4147-A177-3AD203B41FA5}">
                      <a16:colId xmlns:a16="http://schemas.microsoft.com/office/drawing/2014/main" val="3730072853"/>
                    </a:ext>
                  </a:extLst>
                </a:gridCol>
                <a:gridCol w="1241622">
                  <a:extLst>
                    <a:ext uri="{9D8B030D-6E8A-4147-A177-3AD203B41FA5}">
                      <a16:colId xmlns:a16="http://schemas.microsoft.com/office/drawing/2014/main" val="3069915015"/>
                    </a:ext>
                  </a:extLst>
                </a:gridCol>
                <a:gridCol w="1694449">
                  <a:extLst>
                    <a:ext uri="{9D8B030D-6E8A-4147-A177-3AD203B41FA5}">
                      <a16:colId xmlns:a16="http://schemas.microsoft.com/office/drawing/2014/main" val="909638371"/>
                    </a:ext>
                  </a:extLst>
                </a:gridCol>
              </a:tblGrid>
              <a:tr h="256336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II. </a:t>
                      </a:r>
                      <a:r>
                        <a:rPr lang="ka-GE" sz="1600" u="none" strike="noStrike" dirty="0">
                          <a:effectLst/>
                        </a:rPr>
                        <a:t>სასუნთქი სისტემის დაავადებების სამკურნალო საშუალებები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0997944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სალბუტამოლი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1985209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ამინოფილინი (საინექციო)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5957317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დოქსოფილინი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7788850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იპრატროპიუმის ბრომიდი (საინჰალაციო)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212579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ფლუტიკაზონი (ნაზალური აეროზოლი) (</a:t>
                      </a:r>
                      <a:r>
                        <a:rPr lang="en-US" sz="1600" u="none" strike="noStrike">
                          <a:effectLst/>
                        </a:rPr>
                        <a:t>III </a:t>
                      </a:r>
                      <a:r>
                        <a:rPr lang="ka-GE" sz="1600" u="none" strike="noStrike">
                          <a:effectLst/>
                        </a:rPr>
                        <a:t>ჯგუფი)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123251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ამბროქსოლი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0603638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კარბოცისტეინი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8007791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აცეტილცისტეინი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4105947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ბუდესონიდი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2615384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მეთილპრედნიზოლონი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8156983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სალმეტეროლი/ფლუტიკაზონი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5785666"/>
                  </a:ext>
                </a:extLst>
              </a:tr>
              <a:tr h="2563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აკლიდინიუმის ბრომიდი საინჰალაციო ფხვნილი (კაფსულა) ინჰალატორთან ერთად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1677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4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მედიკამენტები, რომლებიც შედის ქრონიკულის პროგრამაში, მაგრამ არ შედის 36-ე დადგენილებაში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976774"/>
              </p:ext>
            </p:extLst>
          </p:nvPr>
        </p:nvGraphicFramePr>
        <p:xfrm>
          <a:off x="1058092" y="1802681"/>
          <a:ext cx="8949508" cy="4804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649">
                  <a:extLst>
                    <a:ext uri="{9D8B030D-6E8A-4147-A177-3AD203B41FA5}">
                      <a16:colId xmlns:a16="http://schemas.microsoft.com/office/drawing/2014/main" val="1539047724"/>
                    </a:ext>
                  </a:extLst>
                </a:gridCol>
                <a:gridCol w="5692831">
                  <a:extLst>
                    <a:ext uri="{9D8B030D-6E8A-4147-A177-3AD203B41FA5}">
                      <a16:colId xmlns:a16="http://schemas.microsoft.com/office/drawing/2014/main" val="4036345619"/>
                    </a:ext>
                  </a:extLst>
                </a:gridCol>
                <a:gridCol w="1234415">
                  <a:extLst>
                    <a:ext uri="{9D8B030D-6E8A-4147-A177-3AD203B41FA5}">
                      <a16:colId xmlns:a16="http://schemas.microsoft.com/office/drawing/2014/main" val="1686605493"/>
                    </a:ext>
                  </a:extLst>
                </a:gridCol>
                <a:gridCol w="1684613">
                  <a:extLst>
                    <a:ext uri="{9D8B030D-6E8A-4147-A177-3AD203B41FA5}">
                      <a16:colId xmlns:a16="http://schemas.microsoft.com/office/drawing/2014/main" val="4186973136"/>
                    </a:ext>
                  </a:extLst>
                </a:gridCol>
              </a:tblGrid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შაქრიანი დიაბეტის სამკურნალო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94749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მეტფორმინი 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7601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გლიმეპირიდი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6993046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გლიკლაზიდი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0392352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8343361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ფარისებრი ჯირკვლის დაავადებების სამკურნალო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7435440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u="none" strike="noStrike">
                          <a:effectLst/>
                        </a:rPr>
                        <a:t>თიამაზოლი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0978834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ლევოთიროქსინი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853959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7023853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VIII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პარკინსონის საწინააღმდეგო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1806531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ლევოდოპა,კარბიდოპა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391792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ლევოდოპა,ბენსერაზიდის ჰიდროქლორიდი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858850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467315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u="none" strike="noStrike">
                          <a:effectLst/>
                        </a:rPr>
                        <a:t>ანტიეპილეფსური, სხვა ანტიეპილეფსური საშუალებები</a:t>
                      </a:r>
                      <a:endParaRPr lang="ka-GE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9472316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ლევეტირაცეტამი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2773824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კარბამაზეპინი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9278348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ნატრიუმის ვალპროატი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V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4648779"/>
                  </a:ext>
                </a:extLst>
              </a:tr>
              <a:tr h="248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ლამოტრიჯინი 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1786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94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მედიკამენტები, რომლებიც არ შედის ქრონიკულში და შედის საყოველთაოში (1)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787418"/>
              </p:ext>
            </p:extLst>
          </p:nvPr>
        </p:nvGraphicFramePr>
        <p:xfrm>
          <a:off x="496389" y="1181236"/>
          <a:ext cx="10737667" cy="53613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113">
                  <a:extLst>
                    <a:ext uri="{9D8B030D-6E8A-4147-A177-3AD203B41FA5}">
                      <a16:colId xmlns:a16="http://schemas.microsoft.com/office/drawing/2014/main" val="3830197080"/>
                    </a:ext>
                  </a:extLst>
                </a:gridCol>
                <a:gridCol w="6830288">
                  <a:extLst>
                    <a:ext uri="{9D8B030D-6E8A-4147-A177-3AD203B41FA5}">
                      <a16:colId xmlns:a16="http://schemas.microsoft.com/office/drawing/2014/main" val="1395585652"/>
                    </a:ext>
                  </a:extLst>
                </a:gridCol>
                <a:gridCol w="1481057">
                  <a:extLst>
                    <a:ext uri="{9D8B030D-6E8A-4147-A177-3AD203B41FA5}">
                      <a16:colId xmlns:a16="http://schemas.microsoft.com/office/drawing/2014/main" val="476141196"/>
                    </a:ext>
                  </a:extLst>
                </a:gridCol>
                <a:gridCol w="2021209">
                  <a:extLst>
                    <a:ext uri="{9D8B030D-6E8A-4147-A177-3AD203B41FA5}">
                      <a16:colId xmlns:a16="http://schemas.microsoft.com/office/drawing/2014/main" val="3505408450"/>
                    </a:ext>
                  </a:extLst>
                </a:gridCol>
              </a:tblGrid>
              <a:tr h="106130">
                <a:tc gridSpan="2"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III. </a:t>
                      </a:r>
                      <a:r>
                        <a:rPr lang="ka-GE" sz="1100" u="none" strike="noStrike">
                          <a:effectLst/>
                        </a:rPr>
                        <a:t>არასტეროიდული ანთების საწინააღმდეგო საშუალებები (</a:t>
                      </a:r>
                      <a:r>
                        <a:rPr lang="en-US" sz="1100" u="none" strike="noStrike">
                          <a:effectLst/>
                        </a:rPr>
                        <a:t>III </a:t>
                      </a:r>
                      <a:r>
                        <a:rPr lang="ka-GE" sz="1100" u="none" strike="noStrike">
                          <a:effectLst/>
                        </a:rPr>
                        <a:t>ჯგუფი)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9508620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აცეტილსალიცილის მჟავა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00286388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პარაცეტამოლი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520117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იბუპროფენი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11709541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დიკლოფენაკი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53244836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1631194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IV.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ანტიბაქტერიული სამკურნალო საშუალებები (0-5 წლის (ჩათვლით) ასაკის მოსარგებლეებისათვის)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408888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ამოქსაცილინი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35743385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აზითრომიცინი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60078861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კოტრიმოქსაზოლი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14055489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ცეფტრიაქსონი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59641656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25145812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V.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კუჭ-ნაწლავის ტრაქტის დაავადებების სამკურნალო საშუალებები</a:t>
                      </a:r>
                      <a:endParaRPr lang="ka-GE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0669200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მებენდაზოლი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V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60352435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პირანტელი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3171774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ალბენდაზოლი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64497979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ომეპრაზოლი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52858406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რანიტიდინი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88087964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ალუმინის ჰიდროქსიდი+მაგნიუმის ჰიდროქსიდი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73206720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პანკრეატინი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64231446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დომპერიდონი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26508905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მეტოკლოპრამიდი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89667681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დროტავერინის ჰ/ქ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029397988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ჰიოსცინის ბუთილ ბრომიდი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74774294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Bifidobacterium infants, Lactobacillus acidophilus, Enterococcus feacium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18438188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ლიოფილიზირებული </a:t>
                      </a:r>
                      <a:r>
                        <a:rPr lang="en-US" sz="1100" u="none" strike="noStrike">
                          <a:effectLst/>
                        </a:rPr>
                        <a:t>Saccharomyces boulardii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12735609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bacillus claus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89172794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რეჰიდრონი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15139265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გააქტივებული ნახშირი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75568574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100" u="none" strike="noStrike">
                          <a:effectLst/>
                        </a:rPr>
                        <a:t>სიმეტიკონი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32494495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77287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241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/>
              <a:t>მედიკამენტები, რომლებიც არ შედის ქრონიკულში და შედის </a:t>
            </a:r>
            <a:r>
              <a:rPr lang="ka-GE" dirty="0" smtClean="0"/>
              <a:t>საყოველთაოში (2)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194713"/>
              </p:ext>
            </p:extLst>
          </p:nvPr>
        </p:nvGraphicFramePr>
        <p:xfrm>
          <a:off x="838200" y="1825625"/>
          <a:ext cx="10737667" cy="3710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113">
                  <a:extLst>
                    <a:ext uri="{9D8B030D-6E8A-4147-A177-3AD203B41FA5}">
                      <a16:colId xmlns:a16="http://schemas.microsoft.com/office/drawing/2014/main" val="1046152993"/>
                    </a:ext>
                  </a:extLst>
                </a:gridCol>
                <a:gridCol w="6830288">
                  <a:extLst>
                    <a:ext uri="{9D8B030D-6E8A-4147-A177-3AD203B41FA5}">
                      <a16:colId xmlns:a16="http://schemas.microsoft.com/office/drawing/2014/main" val="4159090423"/>
                    </a:ext>
                  </a:extLst>
                </a:gridCol>
                <a:gridCol w="1481057">
                  <a:extLst>
                    <a:ext uri="{9D8B030D-6E8A-4147-A177-3AD203B41FA5}">
                      <a16:colId xmlns:a16="http://schemas.microsoft.com/office/drawing/2014/main" val="3371576245"/>
                    </a:ext>
                  </a:extLst>
                </a:gridCol>
                <a:gridCol w="2021209">
                  <a:extLst>
                    <a:ext uri="{9D8B030D-6E8A-4147-A177-3AD203B41FA5}">
                      <a16:colId xmlns:a16="http://schemas.microsoft.com/office/drawing/2014/main" val="2678042944"/>
                    </a:ext>
                  </a:extLst>
                </a:gridCol>
              </a:tblGrid>
              <a:tr h="1061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VI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2400" u="none" strike="noStrike" dirty="0">
                          <a:effectLst/>
                        </a:rPr>
                        <a:t>ანტიალერგიული სამკურნალო საშუალებები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86726455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პრომეთაზინი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V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334706889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ცეტირიზინი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10252950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კეტოტიფენი (თვალის წვეთები)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973841741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კლემასტინი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00936666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 dirty="0">
                          <a:effectLst/>
                        </a:rPr>
                        <a:t>ქლოროპირამინი</a:t>
                      </a:r>
                      <a:endParaRPr lang="ka-GE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047523833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ფექსოფენადინი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V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133801422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ლორატადინი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246980648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დესლორატადინი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4282264580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2400" u="none" strike="noStrike">
                          <a:effectLst/>
                        </a:rPr>
                        <a:t>კეტოტიფენი (გარდა თვალის წვეთებისა)</a:t>
                      </a:r>
                      <a:endParaRPr lang="ka-GE" sz="2400" b="0" i="0" u="none" strike="noStrike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V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307" marR="5307" marT="5307" marB="0" anchor="b"/>
                </a:tc>
                <a:extLst>
                  <a:ext uri="{0D108BD9-81ED-4DB2-BD59-A6C34878D82A}">
                    <a16:rowId xmlns:a16="http://schemas.microsoft.com/office/drawing/2014/main" val="130490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26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1485</Words>
  <Application>Microsoft Office PowerPoint</Application>
  <PresentationFormat>Widescreen</PresentationFormat>
  <Paragraphs>557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Sylfaen</vt:lpstr>
      <vt:lpstr>Times New Roman</vt:lpstr>
      <vt:lpstr>Office Theme</vt:lpstr>
      <vt:lpstr>ქრონიკული დაავადებების სამკურნალო მედიკამენტებით უზრუნველყოფის პროგრამა</vt:lpstr>
      <vt:lpstr>ცვლილებები პროგრამის დიზაინში (1)</vt:lpstr>
      <vt:lpstr>ცვლილებები პროგრამის დიზაინში</vt:lpstr>
      <vt:lpstr>36 დადგენილებით და ქრონიკული დაავ. წამლების პროგრამის ბენეფიტების შედარება</vt:lpstr>
      <vt:lpstr>36 დადგენილებით და ქრონიკული მედიკამენტების პროგრამით განსაზღვრული ნუსხების შედარება-გულსისხლძარღვთა</vt:lpstr>
      <vt:lpstr>36 დადგენილებით და ქრონიკული მედიკამენტების პროგრამით განსაზღვრული ნუსხების შედარება-ფილტვის</vt:lpstr>
      <vt:lpstr>მედიკამენტები, რომლებიც შედის ქრონიკულის პროგრამაში, მაგრამ არ შედის 36-ე დადგენილებაში</vt:lpstr>
      <vt:lpstr>მედიკამენტები, რომლებიც არ შედის ქრონიკულში და შედის საყოველთაოში (1)</vt:lpstr>
      <vt:lpstr>მედიკამენტები, რომლებიც არ შედის ქრონიკულში და შედის საყოველთაოში (2)</vt:lpstr>
      <vt:lpstr>რეკომენდაციები რედიზაინის თაობაზე</vt:lpstr>
      <vt:lpstr>როგორ ავიცილოთ თავიდან ლიმიტის უკონტროლო და სწრაფი ხარჯვა </vt:lpstr>
      <vt:lpstr>პროგრამის დანახარჯები:2019</vt:lpstr>
      <vt:lpstr>პროგრამის პროგნოზული ბიუჯეტი: 2020</vt:lpstr>
      <vt:lpstr>ლიმიტების დადგენა და სხვა დაშვებები (2)</vt:lpstr>
      <vt:lpstr>დაშვებები (3)</vt:lpstr>
      <vt:lpstr>პროგრამის პროგნოზული ბიუჯეტი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ქრონიკული დაავადებების სამკურნალო მედიკამენტებით უზრუნველყოფის პროგრამა</dc:title>
  <dc:creator>Tamar Gabunia</dc:creator>
  <cp:lastModifiedBy>Tamar Gabunia</cp:lastModifiedBy>
  <cp:revision>18</cp:revision>
  <dcterms:created xsi:type="dcterms:W3CDTF">2019-10-19T19:39:09Z</dcterms:created>
  <dcterms:modified xsi:type="dcterms:W3CDTF">2019-11-18T06:04:13Z</dcterms:modified>
</cp:coreProperties>
</file>